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458" r:id="rId3"/>
    <p:sldId id="459" r:id="rId4"/>
    <p:sldId id="460" r:id="rId5"/>
    <p:sldId id="461" r:id="rId6"/>
    <p:sldId id="462" r:id="rId7"/>
    <p:sldId id="390" r:id="rId8"/>
    <p:sldId id="465" r:id="rId9"/>
    <p:sldId id="469" r:id="rId10"/>
    <p:sldId id="466" r:id="rId11"/>
    <p:sldId id="467" r:id="rId12"/>
    <p:sldId id="468" r:id="rId13"/>
    <p:sldId id="470" r:id="rId14"/>
    <p:sldId id="471" r:id="rId15"/>
    <p:sldId id="474" r:id="rId16"/>
    <p:sldId id="473" r:id="rId17"/>
    <p:sldId id="475" r:id="rId18"/>
    <p:sldId id="476" r:id="rId19"/>
    <p:sldId id="477" r:id="rId20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CC"/>
    <a:srgbClr val="0000FF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5" autoAdjust="0"/>
    <p:restoredTop sz="94131" autoAdjust="0"/>
  </p:normalViewPr>
  <p:slideViewPr>
    <p:cSldViewPr snapToGrid="0">
      <p:cViewPr varScale="1">
        <p:scale>
          <a:sx n="106" d="100"/>
          <a:sy n="106" d="100"/>
        </p:scale>
        <p:origin x="16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31/03/2020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31/03/2020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880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8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7427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0796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603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424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117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077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Stages au LKB grâce à un enseignant dès la L3</a:t>
            </a:r>
          </a:p>
          <a:p>
            <a:r>
              <a:rPr lang="fr-FR" baseline="0" dirty="0" smtClean="0"/>
              <a:t>Thèse</a:t>
            </a:r>
          </a:p>
          <a:p>
            <a:r>
              <a:rPr lang="fr-FR" baseline="0" dirty="0" smtClean="0"/>
              <a:t>Préparation à l’</a:t>
            </a:r>
            <a:r>
              <a:rPr lang="fr-FR" baseline="0" dirty="0" err="1" smtClean="0"/>
              <a:t>agregation</a:t>
            </a:r>
            <a:endParaRPr lang="fr-FR" baseline="0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8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31/03/2020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cgZcbHmxm4" TargetMode="External"/><Relationship Id="rId11" Type="http://schemas.openxmlformats.org/officeDocument/2006/relationships/image" Target="../media/image94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29.pn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5" Type="http://schemas.openxmlformats.org/officeDocument/2006/relationships/image" Target="../media/image1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9" Type="http://schemas.openxmlformats.org/officeDocument/2006/relationships/image" Target="../media/image11.png"/><Relationship Id="rId4" Type="http://schemas.openxmlformats.org/officeDocument/2006/relationships/image" Target="../media/image100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4.png"/><Relationship Id="rId17" Type="http://schemas.openxmlformats.org/officeDocument/2006/relationships/image" Target="../media/image20.png"/><Relationship Id="rId2" Type="http://schemas.openxmlformats.org/officeDocument/2006/relationships/video" Target="../media/media1.mp4"/><Relationship Id="rId16" Type="http://schemas.openxmlformats.org/officeDocument/2006/relationships/image" Target="../media/image22.png"/><Relationship Id="rId20" Type="http://schemas.openxmlformats.org/officeDocument/2006/relationships/image" Target="../media/image2.gif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15" Type="http://schemas.openxmlformats.org/officeDocument/2006/relationships/image" Target="../media/image21.png"/><Relationship Id="rId19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2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439266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07" y="3064437"/>
            <a:ext cx="2315529" cy="1926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3064437"/>
            <a:ext cx="2566346" cy="192475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de l’agrégation de physique-chimie, 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5" y="4486562"/>
            <a:ext cx="8250635" cy="216426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38786"/>
            <a:ext cx="4502661" cy="2855207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force de frottement visqueux qui diminue la température effective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4731261" y="1780957"/>
                <a:ext cx="4184139" cy="948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température effective est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liée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à l’amortissement effectif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résultant de la dissipation mécanique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et optique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b>
                    </m:sSub>
                  </m:oMath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261" y="1780957"/>
                <a:ext cx="4184139" cy="948016"/>
              </a:xfrm>
              <a:prstGeom prst="rect">
                <a:avLst/>
              </a:prstGeom>
              <a:blipFill rotWithShape="0">
                <a:blip r:embed="rId5"/>
                <a:stretch>
                  <a:fillRect l="-1164" t="-3205" r="-1456" b="-70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001663" y="3059213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663" y="3059213"/>
                <a:ext cx="1643334" cy="65825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2220903"/>
            <a:ext cx="7155194" cy="263347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 pilier est refroidit jusqu’à une température effective de 1 </a:t>
            </a:r>
            <a:r>
              <a:rPr lang="fr-FR" dirty="0" err="1" smtClean="0">
                <a:solidFill>
                  <a:schemeClr val="accent1"/>
                </a:solidFill>
              </a:rPr>
              <a:t>mK</a:t>
            </a:r>
            <a:r>
              <a:rPr lang="fr-FR" dirty="0" smtClean="0">
                <a:solidFill>
                  <a:schemeClr val="accent1"/>
                </a:solidFill>
              </a:rPr>
              <a:t> correspondant à un taux d’</a:t>
            </a:r>
            <a:r>
              <a:rPr lang="fr-FR" dirty="0" err="1" smtClean="0">
                <a:solidFill>
                  <a:schemeClr val="accent1"/>
                </a:solidFill>
              </a:rPr>
              <a:t>ocupation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70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5" y="2269435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5" y="2269435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1004147" y="3161777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47" y="3161777"/>
                <a:ext cx="468846" cy="335413"/>
              </a:xfrm>
              <a:prstGeom prst="rect">
                <a:avLst/>
              </a:prstGeom>
              <a:blipFill rotWithShape="0">
                <a:blip r:embed="rId5"/>
                <a:stretch>
                  <a:fillRect r="-6494"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928731" y="3606008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31" y="3606008"/>
                <a:ext cx="21493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7778" r="-22222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218158" y="3625296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96143" y="5299755"/>
            <a:ext cx="344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Représentation de l’état du champ</a:t>
            </a:r>
          </a:p>
          <a:p>
            <a:r>
              <a:rPr lang="fr-FR" dirty="0" smtClean="0">
                <a:solidFill>
                  <a:schemeClr val="accent1"/>
                </a:solidFill>
              </a:rPr>
              <a:t>lumineux dans l’espace des phases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112" y="943555"/>
            <a:ext cx="6711696" cy="265176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66" y="4465650"/>
            <a:ext cx="1426588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62" y="1029885"/>
            <a:ext cx="1299972" cy="3249930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2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ème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Ondes acoustiques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8600" y="4277998"/>
                <a:ext cx="8686800" cy="2134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Par analogie avec les tuyaux sonores, on peut estimer la fréquence propre du mode fondamental de compression du pilier en quartz :</a:t>
                </a:r>
              </a:p>
              <a:p>
                <a:endParaRPr lang="fr-FR" dirty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F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  <m:r>
                      <a:rPr lang="fr-F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≈6,3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km</m:t>
                    </m:r>
                    <m:r>
                      <a:rPr lang="fr-FR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pPr lvl="8"/>
                <a:r>
                  <a:rPr lang="fr-FR" dirty="0" smtClean="0">
                    <a:solidFill>
                      <a:schemeClr val="accent6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fr-F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×3,2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277998"/>
                <a:ext cx="8686800" cy="2134623"/>
              </a:xfrm>
              <a:prstGeom prst="rect">
                <a:avLst/>
              </a:prstGeom>
              <a:blipFill rotWithShape="0">
                <a:blip r:embed="rId4"/>
                <a:stretch>
                  <a:fillRect l="-632" t="-1714" b="-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72" y="1532741"/>
            <a:ext cx="2541119" cy="2244217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430619" y="838200"/>
            <a:ext cx="224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Micro-pilier en quartz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660136" y="838200"/>
            <a:ext cx="2249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Micro-tuyau sonore</a:t>
            </a:r>
            <a:endParaRPr lang="fr-FR" b="1" dirty="0">
              <a:solidFill>
                <a:schemeClr val="accent2"/>
              </a:solidFill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4416552" y="2302805"/>
            <a:ext cx="1298448" cy="704088"/>
          </a:xfrm>
          <a:prstGeom prst="rightArrow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2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66170"/>
            <a:ext cx="7223774" cy="35661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17" y="390704"/>
            <a:ext cx="4509283" cy="2320784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2"/>
                    </a:solidFill>
                  </a:rPr>
                  <a:t>{masse + ressort} dans le référentiel du laboratoire considéré galiléen soumis à 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dirty="0" smtClean="0">
                    <a:solidFill>
                      <a:schemeClr val="accent2"/>
                    </a:solidFill>
                  </a:rPr>
                  <a:t>son poids : non pris en </a:t>
                </a:r>
                <a:r>
                  <a:rPr lang="fr-FR" dirty="0">
                    <a:solidFill>
                      <a:schemeClr val="accent2"/>
                    </a:solidFill>
                  </a:rPr>
                  <a:t>compte (</a:t>
                </a:r>
                <a:r>
                  <a:rPr lang="fr-FR" dirty="0" smtClean="0">
                    <a:solidFill>
                      <a:schemeClr val="accent2"/>
                    </a:solidFill>
                  </a:rPr>
                  <a:t>symétrie/orientation)</a:t>
                </a:r>
                <a:endParaRPr lang="fr-FR" dirty="0">
                  <a:solidFill>
                    <a:schemeClr val="accent2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2"/>
                    </a:solidFill>
                  </a:rPr>
                  <a:t>force de rappel </a:t>
                </a:r>
                <a:r>
                  <a:rPr lang="fr-FR" dirty="0" smtClean="0">
                    <a:solidFill>
                      <a:schemeClr val="accent2"/>
                    </a:solidFill>
                  </a:rPr>
                  <a:t>élastique du </a:t>
                </a:r>
                <a:r>
                  <a:rPr lang="fr-FR" dirty="0">
                    <a:solidFill>
                      <a:schemeClr val="accent2"/>
                    </a:solidFill>
                  </a:rPr>
                  <a:t>ressort </a:t>
                </a:r>
                <a:r>
                  <a:rPr lang="fr-FR" dirty="0" smtClean="0">
                    <a:solidFill>
                      <a:schemeClr val="accent2"/>
                    </a:solidFill>
                  </a:rPr>
                  <a:t>: 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2"/>
                    </a:solidFill>
                  </a:rPr>
                  <a:t>f</a:t>
                </a:r>
                <a:r>
                  <a:rPr lang="fr-FR" dirty="0" smtClean="0">
                    <a:solidFill>
                      <a:schemeClr val="accent2"/>
                    </a:solidFill>
                  </a:rPr>
                  <a:t>orce de frottement : 		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̇"/>
                        <m:ctrlP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b="0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blipFill rotWithShape="0">
                <a:blip r:embed="rId5"/>
                <a:stretch>
                  <a:fillRect l="-788" t="-2290" b="-4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7961005" y="989918"/>
                <a:ext cx="32508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005" y="989918"/>
                <a:ext cx="325089" cy="310598"/>
              </a:xfrm>
              <a:prstGeom prst="rect">
                <a:avLst/>
              </a:prstGeom>
              <a:blipFill rotWithShape="0">
                <a:blip r:embed="rId7"/>
                <a:stretch>
                  <a:fillRect l="-16981" r="-7547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2"/>
                    </a:solidFill>
                  </a:rPr>
                  <a:t>Le théorème du centre d’inertie donne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fr-FR" b="0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632" t="-32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  <a:blipFill rotWithShape="0">
                <a:blip r:embed="rId10"/>
                <a:stretch>
                  <a:fillRect r="-20576" b="-27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0" y="4782564"/>
            <a:ext cx="3769567" cy="207543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769567" y="3224604"/>
            <a:ext cx="3769567" cy="36333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8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grpSp>
        <p:nvGrpSpPr>
          <p:cNvPr id="13" name="Groupe 12"/>
          <p:cNvGrpSpPr/>
          <p:nvPr/>
        </p:nvGrpSpPr>
        <p:grpSpPr>
          <a:xfrm>
            <a:off x="4453119" y="3215615"/>
            <a:ext cx="4462281" cy="3566167"/>
            <a:chOff x="3904488" y="3458850"/>
            <a:chExt cx="4462281" cy="356616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0" name="Connecteur droit avec flèche 9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diapason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blipFill rotWithShape="0">
                <a:blip r:embed="rId7"/>
                <a:stretch>
                  <a:fillRect l="-3793" r="-3103" b="-2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099816" y="1573906"/>
            <a:ext cx="5815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mesure du son émis par un diapason donne accès à sa fréquence de résonance et son facteur de qualité</a:t>
            </a:r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Susceptibilité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2"/>
                    </a:solidFill>
                  </a:rPr>
                  <a:t>On souhaite décrire la réponse de l’oscillateur à une force extérieure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2"/>
                    </a:solidFill>
                  </a:rPr>
                  <a:t>Si l’excitation est sinusoïdale on peut supposer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>
                    <a:solidFill>
                      <a:schemeClr val="accent2"/>
                    </a:solidFill>
                  </a:rPr>
                  <a:t>de la forme :</a:t>
                </a:r>
                <a:endParaRPr lang="fr-FR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2"/>
                    </a:solidFill>
                  </a:rPr>
                  <a:t>O</a:t>
                </a:r>
                <a:r>
                  <a:rPr lang="fr-FR" dirty="0" smtClean="0">
                    <a:solidFill>
                      <a:schemeClr val="accent2"/>
                    </a:solidFill>
                  </a:rPr>
                  <a:t>n introduit la susceptibilité mécanique complexe telle que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blipFill rotWithShape="0">
                <a:blip r:embed="rId3"/>
                <a:stretch>
                  <a:fillRect l="-632" t="-15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" y="3220970"/>
            <a:ext cx="9020574" cy="352501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3956609"/>
            <a:ext cx="728510" cy="6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accent2"/>
                    </a:solidFill>
                  </a:rPr>
                  <a:t>On soumet le diapason à une excitation forcée proche de sa fréquence propre pour déterminer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fr-FR" dirty="0" smtClean="0">
                  <a:solidFill>
                    <a:schemeClr val="accent2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fr-FR" dirty="0" smtClean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943" t="-2538" r="-210" b="-55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39462"/>
            <a:ext cx="2186940" cy="17145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0" y="4836868"/>
            <a:ext cx="758628" cy="1714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8600" y="3328416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Cette analyse fréquentielle peut être menée directement d’après l’étude du spectre du son émis par le diapason.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23944" y="5232453"/>
            <a:ext cx="434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Des diapasons en quartz micro-fabriqués sont utilisés comme référence de fréquence dans de nombreux appareils électroniques.</a:t>
            </a:r>
          </a:p>
        </p:txBody>
      </p:sp>
    </p:spTree>
    <p:extLst>
      <p:ext uri="{BB962C8B-B14F-4D97-AF65-F5344CB8AC3E}">
        <p14:creationId xmlns:p14="http://schemas.microsoft.com/office/powerpoint/2010/main" val="22017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Des oscillateurs plus complexes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9200" t="23511" r="28600" b="21200"/>
          <a:stretch/>
        </p:blipFill>
        <p:spPr>
          <a:xfrm>
            <a:off x="4975056" y="1128600"/>
            <a:ext cx="3940344" cy="290390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228600" y="1309911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28600" y="586546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Les structures réelles présentent de nombreuses fréquences de résonance associés à des modes propres variés.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0230" y="6488668"/>
            <a:ext cx="5033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i="1" dirty="0">
                <a:hlinkClick r:id="rId6"/>
              </a:rPr>
              <a:t>https://</a:t>
            </a:r>
            <a:r>
              <a:rPr lang="fr-FR" i="1" dirty="0" smtClean="0">
                <a:hlinkClick r:id="rId6"/>
              </a:rPr>
              <a:t>www.youtube.com/watch?v=7cgZcbHmxm4</a:t>
            </a:r>
            <a:endParaRPr lang="fr-FR" i="1" dirty="0" smtClean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4063590"/>
            <a:ext cx="1080000" cy="1440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4063590"/>
            <a:ext cx="1080000" cy="1440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4063590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4063590"/>
            <a:ext cx="1080000" cy="14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63590"/>
            <a:ext cx="3570739" cy="26517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063590"/>
            <a:ext cx="1080000" cy="144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744000" y="5672963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Un verre à vin peut servir pour l’analyse spectrale des modes mécaniques d’un objet complexe</a:t>
            </a:r>
          </a:p>
        </p:txBody>
      </p:sp>
    </p:spTree>
    <p:extLst>
      <p:ext uri="{BB962C8B-B14F-4D97-AF65-F5344CB8AC3E}">
        <p14:creationId xmlns:p14="http://schemas.microsoft.com/office/powerpoint/2010/main" val="135387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11232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à l’Ecole Normale </a:t>
            </a:r>
            <a:r>
              <a:rPr lang="fr-FR" dirty="0">
                <a:solidFill>
                  <a:schemeClr val="accent1"/>
                </a:solidFill>
              </a:rPr>
              <a:t>S</a:t>
            </a:r>
            <a:r>
              <a:rPr lang="fr-FR" dirty="0" smtClean="0">
                <a:solidFill>
                  <a:schemeClr val="accent1"/>
                </a:solidFill>
              </a:rPr>
              <a:t>upérieure (ENS)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20000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e 69"/>
          <p:cNvGrpSpPr/>
          <p:nvPr/>
        </p:nvGrpSpPr>
        <p:grpSpPr>
          <a:xfrm>
            <a:off x="3914700" y="1170295"/>
            <a:ext cx="1432114" cy="2246069"/>
            <a:chOff x="3914700" y="813679"/>
            <a:chExt cx="1432114" cy="2246069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46"/>
            <a:stretch/>
          </p:blipFill>
          <p:spPr>
            <a:xfrm>
              <a:off x="3914700" y="813679"/>
              <a:ext cx="1432114" cy="22460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/>
                <p:cNvSpPr txBox="1"/>
                <p:nvPr/>
              </p:nvSpPr>
              <p:spPr>
                <a:xfrm>
                  <a:off x="4348660" y="2196814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ZoneTexte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660" y="2196814"/>
                  <a:ext cx="564193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ZoneTexte 60"/>
                <p:cNvSpPr txBox="1"/>
                <p:nvPr/>
              </p:nvSpPr>
              <p:spPr>
                <a:xfrm>
                  <a:off x="4060763" y="1099652"/>
                  <a:ext cx="3067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ZoneTexte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0763" y="1099652"/>
                  <a:ext cx="306751" cy="276999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18000" r="-18000" b="-65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macroscopique dans son état quantique fondamental </a:t>
            </a:r>
          </a:p>
        </p:txBody>
      </p: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59" grpId="0"/>
      <p:bldP spid="64" grpId="0"/>
      <p:bldP spid="67" grpId="0"/>
      <p:bldP spid="68" grpId="0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L’oscillateur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e 69"/>
          <p:cNvGrpSpPr/>
          <p:nvPr/>
        </p:nvGrpSpPr>
        <p:grpSpPr>
          <a:xfrm>
            <a:off x="3914700" y="1170295"/>
            <a:ext cx="1432114" cy="2246069"/>
            <a:chOff x="3914700" y="813679"/>
            <a:chExt cx="1432114" cy="2246069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46"/>
            <a:stretch/>
          </p:blipFill>
          <p:spPr>
            <a:xfrm>
              <a:off x="3914700" y="813679"/>
              <a:ext cx="1432114" cy="22460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59"/>
                <p:cNvSpPr txBox="1"/>
                <p:nvPr/>
              </p:nvSpPr>
              <p:spPr>
                <a:xfrm>
                  <a:off x="4348660" y="2196814"/>
                  <a:ext cx="5641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ZoneTexte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8660" y="2196814"/>
                  <a:ext cx="564193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ZoneTexte 60"/>
                <p:cNvSpPr txBox="1"/>
                <p:nvPr/>
              </p:nvSpPr>
              <p:spPr>
                <a:xfrm>
                  <a:off x="4060763" y="1099652"/>
                  <a:ext cx="3067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ZoneTexte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0763" y="1099652"/>
                  <a:ext cx="306751" cy="276999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8000" r="-18000" b="-65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Deux types d’oscillateurs :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28600" y="1233282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Micro-pilier en quartz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5389904" y="1233282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Micro-disque en silicium</a:t>
            </a:r>
            <a:endParaRPr lang="fr-FR" dirty="0" smtClean="0">
              <a:solidFill>
                <a:schemeClr val="accent6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6" y="1678169"/>
            <a:ext cx="2241946" cy="198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36" y="1678169"/>
            <a:ext cx="2641543" cy="1980000"/>
          </a:xfrm>
          <a:prstGeom prst="rect">
            <a:avLst/>
          </a:prstGeom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73860" y="4576499"/>
            <a:ext cx="2384778" cy="198360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879" y="4578300"/>
            <a:ext cx="2642400" cy="1981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89530" y="3922151"/>
                <a:ext cx="295343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=3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MHz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r>
                            <a:rPr lang="fr-FR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30" y="3922151"/>
                <a:ext cx="2953437" cy="390043"/>
              </a:xfrm>
              <a:prstGeom prst="rect">
                <a:avLst/>
              </a:prstGeom>
              <a:blipFill rotWithShape="0"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5644673" y="3922151"/>
                <a:ext cx="3015954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=300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kHz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r>
                            <a:rPr lang="fr-FR" b="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673" y="3922151"/>
                <a:ext cx="3015954" cy="390043"/>
              </a:xfrm>
              <a:prstGeom prst="rect">
                <a:avLst/>
              </a:prstGeom>
              <a:blipFill rotWithShape="0">
                <a:blip r:embed="rId2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9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7407E-6 L 0.00104 -0.12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59" grpId="0"/>
      <p:bldP spid="36" grpId="0"/>
      <p:bldP spid="37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860" y="4576499"/>
            <a:ext cx="2384778" cy="1983600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5887608" y="3462532"/>
            <a:ext cx="2850946" cy="3246423"/>
            <a:chOff x="5745980" y="3462532"/>
            <a:chExt cx="2850946" cy="3246423"/>
          </a:xfrm>
        </p:grpSpPr>
        <p:grpSp>
          <p:nvGrpSpPr>
            <p:cNvPr id="11" name="Groupe 10"/>
            <p:cNvGrpSpPr/>
            <p:nvPr/>
          </p:nvGrpSpPr>
          <p:grpSpPr>
            <a:xfrm>
              <a:off x="5745980" y="3462532"/>
              <a:ext cx="950834" cy="3246423"/>
              <a:chOff x="6364267" y="3450864"/>
              <a:chExt cx="950834" cy="3246423"/>
            </a:xfrm>
          </p:grpSpPr>
          <p:cxnSp>
            <p:nvCxnSpPr>
              <p:cNvPr id="17" name="Connecteur droit avec flèche 16"/>
              <p:cNvCxnSpPr/>
              <p:nvPr/>
            </p:nvCxnSpPr>
            <p:spPr>
              <a:xfrm flipH="1" flipV="1">
                <a:off x="7315101" y="3487471"/>
                <a:ext cx="0" cy="3193334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100000">
                      <a:srgbClr val="FF0000"/>
                    </a:gs>
                    <a:gs pos="0">
                      <a:srgbClr val="00B0F0"/>
                    </a:gs>
                  </a:gsLst>
                  <a:lin ang="5400000" scaled="1"/>
                  <a:tileRect/>
                </a:gra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6562917" y="3450864"/>
                <a:ext cx="7048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FF0000"/>
                    </a:solidFill>
                    <a:latin typeface="Calibri"/>
                  </a:rPr>
                  <a:t>300 K</a:t>
                </a:r>
                <a:endParaRPr lang="fr-FR" i="1" dirty="0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485695" y="5177775"/>
                <a:ext cx="7783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B980AF"/>
                    </a:solidFill>
                    <a:latin typeface="Calibri"/>
                  </a:rPr>
                  <a:t>30 </a:t>
                </a:r>
                <a:r>
                  <a:rPr lang="fr-FR" dirty="0" err="1" smtClean="0">
                    <a:solidFill>
                      <a:srgbClr val="B980AF"/>
                    </a:solidFill>
                    <a:latin typeface="Calibri"/>
                  </a:rPr>
                  <a:t>mK</a:t>
                </a:r>
                <a:endParaRPr lang="fr-FR" i="1" dirty="0">
                  <a:solidFill>
                    <a:srgbClr val="B980AF"/>
                  </a:solidFill>
                  <a:latin typeface="Calibri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64267" y="6327955"/>
                <a:ext cx="8997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00B0F0"/>
                    </a:solidFill>
                    <a:latin typeface="Calibri"/>
                  </a:rPr>
                  <a:t>200 µK</a:t>
                </a:r>
                <a:endParaRPr lang="fr-FR" i="1" dirty="0">
                  <a:solidFill>
                    <a:srgbClr val="00B0F0"/>
                  </a:solidFill>
                  <a:latin typeface="Calibri"/>
                </a:endParaRPr>
              </a:p>
            </p:txBody>
          </p:sp>
        </p:grp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803" y="3726960"/>
              <a:ext cx="1355644" cy="15705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ZoneTexte 25"/>
            <p:cNvSpPr txBox="1"/>
            <p:nvPr/>
          </p:nvSpPr>
          <p:spPr>
            <a:xfrm>
              <a:off x="6874623" y="5693292"/>
              <a:ext cx="1722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Refroidissement optomécanique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49" y="838200"/>
            <a:ext cx="3552451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49" y="838200"/>
            <a:ext cx="3552451" cy="262433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199"/>
            <a:ext cx="3566167" cy="262433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4044077"/>
            <a:ext cx="3552451" cy="2636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 rot="3114617">
                <a:off x="2792645" y="4758527"/>
                <a:ext cx="775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ms</m:t>
                      </m:r>
                    </m:oMath>
                  </m:oMathPara>
                </a14:m>
                <a:endParaRPr lang="fr-FR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114617">
                <a:off x="2792645" y="4758527"/>
                <a:ext cx="775885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/>
          <p:cNvSpPr txBox="1"/>
          <p:nvPr/>
        </p:nvSpPr>
        <p:spPr>
          <a:xfrm>
            <a:off x="2317753" y="3789556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Ringdown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901447" y="3804714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Excitation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00382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Fonction de transfert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6796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Mouvement brownien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540395" y="1408968"/>
                <a:ext cx="1086644" cy="691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395" y="1408968"/>
                <a:ext cx="1086644" cy="69192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29011 -0.27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7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23" grpId="0"/>
      <p:bldP spid="24" grpId="0"/>
      <p:bldP spid="25" grpId="0"/>
      <p:bldP spid="30" grpId="0"/>
      <p:bldP spid="31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1686"/>
            <a:ext cx="4501310" cy="231668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1686"/>
            <a:ext cx="4501310" cy="23166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1268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1268681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2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46" y="715439"/>
            <a:ext cx="2281553" cy="171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31" descr="photoabl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2" y="1272286"/>
            <a:ext cx="3420109" cy="104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228600" y="1178659"/>
            <a:ext cx="118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Laser CO2 pulsé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001482" y="1892060"/>
            <a:ext cx="84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Silice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36065" y="2335911"/>
            <a:ext cx="117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Tirs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048597" y="2319871"/>
            <a:ext cx="2421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Sublimation &amp; Fusion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90" y="1395878"/>
            <a:ext cx="1881074" cy="92181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92947" y="3100603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38593" y="3095452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6" y="3095452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ZoneTexte 18"/>
          <p:cNvSpPr txBox="1"/>
          <p:nvPr/>
        </p:nvSpPr>
        <p:spPr>
          <a:xfrm>
            <a:off x="228599" y="604403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Vidéo ?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7071415" y="1567892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626658" y="871892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445504" y="5028862"/>
            <a:ext cx="3971251" cy="1583847"/>
            <a:chOff x="4445504" y="5028862"/>
            <a:chExt cx="3971251" cy="1583847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8571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85715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922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6970141" y="5755551"/>
                  <a:ext cx="1446614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0141" y="5755551"/>
                  <a:ext cx="1446614" cy="830997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303" t="-9559" r="-5882" b="-367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0">
                    <a:schemeClr val="accent3"/>
                  </a:gs>
                  <a:gs pos="100000">
                    <a:schemeClr val="accent3">
                      <a:alpha val="5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5" cy="542023"/>
            </a:xfrm>
            <a:prstGeom prst="straightConnector1">
              <a:avLst/>
            </a:prstGeom>
            <a:ln w="25400">
              <a:gradFill>
                <a:gsLst>
                  <a:gs pos="0">
                    <a:schemeClr val="accent3"/>
                  </a:gs>
                  <a:gs pos="100000">
                    <a:schemeClr val="accent3">
                      <a:alpha val="5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800475" y="3608240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47969</TotalTime>
  <Words>825</Words>
  <Application>Microsoft Office PowerPoint</Application>
  <PresentationFormat>Affichage à l'écran (4:3)</PresentationFormat>
  <Paragraphs>245</Paragraphs>
  <Slides>19</Slides>
  <Notes>19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d’un oscillateur mécanique</vt:lpstr>
      <vt:lpstr>L’oscillateur mécanique</vt:lpstr>
      <vt:lpstr>Caractérisation mécanique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Etude du micro-pilier en 2ème année de CPGE – Ondes acoustiques</vt:lpstr>
      <vt:lpstr>Etude du micro-pilier en 1ère année de CPGE – Oscillateur mécanique</vt:lpstr>
      <vt:lpstr>Etude du micro-pilier en 1ère année de CPGE – Caractérisation d’un diapason</vt:lpstr>
      <vt:lpstr>Etude du micro-pilier en 1ère année de CPGE – Susceptibilité mécanique</vt:lpstr>
      <vt:lpstr>Etude du micro-pilier en 1ère  année de CPGE – Caractérisation d’un diapason</vt:lpstr>
      <vt:lpstr>Etude du micro-pilier en 1ère  année de CPGE – Des oscillateurs plus complexes</vt:lpstr>
      <vt:lpstr>Etude du micro-pilier en 1ère  année de CPGE – Mesures de déplacement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860</cp:revision>
  <cp:lastPrinted>2019-07-12T11:29:22Z</cp:lastPrinted>
  <dcterms:created xsi:type="dcterms:W3CDTF">2016-01-19T10:18:58Z</dcterms:created>
  <dcterms:modified xsi:type="dcterms:W3CDTF">2020-03-31T07:26:58Z</dcterms:modified>
</cp:coreProperties>
</file>